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66" r:id="rId4"/>
    <p:sldId id="500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14" r:id="rId18"/>
    <p:sldId id="526" r:id="rId19"/>
    <p:sldId id="525" r:id="rId20"/>
    <p:sldId id="532" r:id="rId21"/>
    <p:sldId id="539" r:id="rId22"/>
    <p:sldId id="527" r:id="rId23"/>
    <p:sldId id="528" r:id="rId24"/>
    <p:sldId id="533" r:id="rId25"/>
    <p:sldId id="534" r:id="rId26"/>
    <p:sldId id="537" r:id="rId27"/>
    <p:sldId id="536" r:id="rId28"/>
    <p:sldId id="538" r:id="rId29"/>
    <p:sldId id="535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40" r:id="rId41"/>
    <p:sldId id="541" r:id="rId42"/>
    <p:sldId id="542" r:id="rId43"/>
    <p:sldId id="543" r:id="rId44"/>
    <p:sldId id="505" r:id="rId45"/>
    <p:sldId id="503" r:id="rId46"/>
    <p:sldId id="545" r:id="rId47"/>
    <p:sldId id="352" r:id="rId48"/>
    <p:sldId id="54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00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  <p14:sldId id="539"/>
          </p14:sldIdLst>
        </p14:section>
        <p14:section name="Firebase" id="{525C6100-44AD-4203-B5F4-186A531C1FD0}">
          <p14:sldIdLst>
            <p14:sldId id="527"/>
            <p14:sldId id="528"/>
            <p14:sldId id="533"/>
            <p14:sldId id="534"/>
            <p14:sldId id="537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05"/>
            <p14:sldId id="503"/>
            <p14:sldId id="545"/>
            <p14:sldId id="352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5280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3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81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kinvey.com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hyperlink" Target="http://myservice.com/api/posts/1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dge.softuni.bg/Contests/356" TargetMode="External"/><Relationship Id="rId5" Type="http://schemas.openxmlformats.org/officeDocument/2006/relationships/hyperlink" Target="https://api.github.com/repos/testnakov/test-nakov-repo/issues/1" TargetMode="External"/><Relationship Id="rId4" Type="http://schemas.openxmlformats.org/officeDocument/2006/relationships/hyperlink" Target="https://api.github.com/repos/testnakov/test-nakov-repo/issu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3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.json" TargetMode="External"/><Relationship Id="rId7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testapp-fc138.firebaseio.com/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app-fc138.firebaseio.com/books/6.json" TargetMode="External"/><Relationship Id="rId5" Type="http://schemas.openxmlformats.org/officeDocument/2006/relationships/hyperlink" Target="https://testapp-fc138.firebaseio.com/books/1/author.json" TargetMode="External"/><Relationship Id="rId4" Type="http://schemas.openxmlformats.org/officeDocument/2006/relationships/hyperlink" Target="https://testapp-fc138.firebaseio.com/books/1.js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nsole.kinvey.com/sign-u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kinvey.com/apps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8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60068" y="3588383"/>
            <a:ext cx="140333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REST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13" y="3188734"/>
            <a:ext cx="1554914" cy="15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" r="-2532"/>
          <a:stretch/>
        </p:blipFill>
        <p:spPr>
          <a:xfrm>
            <a:off x="7250608" y="4619016"/>
            <a:ext cx="4225855" cy="1499769"/>
          </a:xfrm>
          <a:prstGeom prst="roundRect">
            <a:avLst>
              <a:gd name="adj" fmla="val 1225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Enterprise Mobile Backend as a Service | Kinvey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45" y="3601872"/>
            <a:ext cx="2222967" cy="7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Content-Disposition</a:t>
            </a:r>
            <a:r>
              <a:rPr lang="en-US" sz="3200" dirty="0"/>
              <a:t> 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Financial-Report-April-2016.pdf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96256"/>
            <a:ext cx="8938472" cy="820600"/>
          </a:xfrm>
        </p:spPr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" y="2987411"/>
            <a:ext cx="4563999" cy="1660789"/>
          </a:xfrm>
          <a:prstGeom prst="roundRect">
            <a:avLst>
              <a:gd name="adj" fmla="val 122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9" y="2985414"/>
            <a:ext cx="4367331" cy="1662690"/>
          </a:xfrm>
          <a:prstGeom prst="roundRect">
            <a:avLst>
              <a:gd name="adj" fmla="val 1243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36" y="629589"/>
            <a:ext cx="2936045" cy="1923773"/>
          </a:xfrm>
          <a:prstGeom prst="roundRect">
            <a:avLst>
              <a:gd name="adj" fmla="val 2622"/>
            </a:avLst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3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Chrome Developer Tools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1066800"/>
            <a:ext cx="9448800" cy="484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60" y="1752600"/>
            <a:ext cx="4009670" cy="1526524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7908" y="61061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Fiddler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075847"/>
            <a:ext cx="9144000" cy="4905374"/>
          </a:xfrm>
          <a:prstGeom prst="rect">
            <a:avLst/>
          </a:prstGeom>
        </p:spPr>
      </p:pic>
      <p:pic>
        <p:nvPicPr>
          <p:cNvPr id="3074" name="Picture 2" descr="https://upload.wikimedia.org/wikipedia/en/b/b7/Fiddl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7" y="3505200"/>
            <a:ext cx="3400425" cy="1066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4132" y="6040694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 REST Client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32" y="1170578"/>
            <a:ext cx="8326360" cy="474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27" y="4476344"/>
            <a:ext cx="2833885" cy="1031219"/>
          </a:xfrm>
          <a:prstGeom prst="roundRect">
            <a:avLst>
              <a:gd name="adj" fmla="val 122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(</a:t>
            </a:r>
            <a:r>
              <a:rPr lang="en-US" dirty="0">
                <a:hlinkClick r:id="rId2"/>
              </a:rPr>
              <a:t>REST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Architecture for client-server communication over HTTP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dirty="0"/>
              <a:t> (address)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 be created / retrieved /</a:t>
            </a:r>
            <a:br>
              <a:rPr lang="en-US" dirty="0"/>
            </a:br>
            <a:r>
              <a:rPr lang="en-US" dirty="0"/>
              <a:t>modified / deleted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API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</a:t>
            </a:r>
          </a:p>
          <a:p>
            <a:pPr lvl="1"/>
            <a:r>
              <a:rPr lang="en-US" dirty="0"/>
              <a:t>Provides access to server-side</a:t>
            </a:r>
            <a:br>
              <a:rPr lang="en-US" dirty="0"/>
            </a:br>
            <a:r>
              <a:rPr lang="en-US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r>
              <a:rPr lang="en-US" sz="3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13" y="3976551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12" y="2003472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2828" y="4875176"/>
            <a:ext cx="8938472" cy="820600"/>
          </a:xfrm>
        </p:spPr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12828" y="5735512"/>
            <a:ext cx="8938472" cy="688256"/>
          </a:xfrm>
        </p:spPr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6146" name="Picture 2" descr="Image result for github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37" y="1033307"/>
            <a:ext cx="6019365" cy="3519237"/>
          </a:xfrm>
          <a:prstGeom prst="roundRect">
            <a:avLst>
              <a:gd name="adj" fmla="val 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List user's all public repositories:</a:t>
            </a:r>
          </a:p>
          <a:p>
            <a:endParaRPr lang="en-US" dirty="0"/>
          </a:p>
          <a:p>
            <a:r>
              <a:rPr lang="en-US" dirty="0"/>
              <a:t>Get all commits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all issues / 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69948" y="1811403"/>
            <a:ext cx="10253664" cy="523220"/>
            <a:chOff x="869948" y="1895724"/>
            <a:chExt cx="10253664" cy="52322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948" y="3222704"/>
            <a:ext cx="10253664" cy="954108"/>
            <a:chOff x="869948" y="3307025"/>
            <a:chExt cx="10253664" cy="954108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69948" y="3307025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79612" y="3307026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9948" y="5083966"/>
            <a:ext cx="10253664" cy="954108"/>
            <a:chOff x="869948" y="5168287"/>
            <a:chExt cx="10253664" cy="954108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5168287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5168288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/repos/testnakov/test-nakov-repo/issues/1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6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Get all labels for certain issue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69948" y="1735202"/>
            <a:ext cx="10253664" cy="954108"/>
            <a:chOff x="869948" y="1895723"/>
            <a:chExt cx="10253664" cy="95410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3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533571"/>
            <a:ext cx="10591800" cy="2589302"/>
            <a:chOff x="760412" y="3694092"/>
            <a:chExt cx="10591800" cy="2589302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694092"/>
              <a:ext cx="1447800" cy="10071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208212" y="369409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208212" y="470127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02628"/>
              <a:ext cx="1447800" cy="5749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208212" y="527621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277567"/>
              <a:ext cx="1447800" cy="100582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Kinvey</a:t>
            </a:r>
            <a:r>
              <a:rPr lang="en-US" dirty="0"/>
              <a:t> </a:t>
            </a:r>
            <a:r>
              <a:rPr lang="en-US" noProof="1"/>
              <a:t>mBaaS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12192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Submit the result of your request (the returned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Problems to the Judge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32" y="1828800"/>
            <a:ext cx="76815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8516" y="4800600"/>
            <a:ext cx="11607096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78516" y="5678768"/>
            <a:ext cx="11607096" cy="719034"/>
          </a:xfrm>
        </p:spPr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77" y="1524000"/>
            <a:ext cx="6895174" cy="286536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cloud-based DB</a:t>
            </a:r>
            <a:r>
              <a:rPr lang="en-US" dirty="0"/>
              <a:t>, storage and app platform (BaaS)</a:t>
            </a:r>
          </a:p>
          <a:p>
            <a:pPr lvl="1"/>
            <a:r>
              <a:rPr lang="en-US" dirty="0"/>
              <a:t>REST API, JSON-based document DB, free and paid plans</a:t>
            </a:r>
          </a:p>
          <a:p>
            <a:r>
              <a:rPr lang="en-US" dirty="0"/>
              <a:t>Register at </a:t>
            </a:r>
            <a:r>
              <a:rPr lang="en-US" dirty="0">
                <a:hlinkClick r:id="rId2"/>
              </a:rPr>
              <a:t>https://console.firebase.google.com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play with 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3399875"/>
            <a:ext cx="5181600" cy="2924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12" y="4175276"/>
            <a:ext cx="2282000" cy="2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– Put Some Data in the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4" y="1173858"/>
            <a:ext cx="8462294" cy="522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9012" y="2819400"/>
            <a:ext cx="2286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07644" y="2121056"/>
            <a:ext cx="3086912" cy="584856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your DB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55700" y="3562756"/>
            <a:ext cx="3848912" cy="9906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data is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hierarchical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key-value structure (tree)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4684799" cy="5570355"/>
          </a:xfrm>
        </p:spPr>
        <p:txBody>
          <a:bodyPr/>
          <a:lstStyle/>
          <a:p>
            <a:r>
              <a:rPr lang="en-US" dirty="0"/>
              <a:t>Enable unauthorized access to your DB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educational purposes only!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hole</a:t>
            </a:r>
            <a:r>
              <a:rPr lang="en-US" dirty="0"/>
              <a:t>, don't do it in real apps</a:t>
            </a:r>
          </a:p>
          <a:p>
            <a:r>
              <a:rPr lang="en-US" dirty="0"/>
              <a:t>Access your data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09" y="1357825"/>
            <a:ext cx="5929103" cy="4204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8548" y="5904688"/>
            <a:ext cx="10253664" cy="523220"/>
            <a:chOff x="869948" y="1895724"/>
            <a:chExt cx="10253664" cy="52322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3631" y="1600200"/>
            <a:ext cx="3074181" cy="961416"/>
          </a:xfrm>
          <a:prstGeom prst="wedgeRoundRectCallout">
            <a:avLst>
              <a:gd name="adj1" fmla="val -66048"/>
              <a:gd name="adj2" fmla="val 596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Append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.json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your DB object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143000"/>
            <a:ext cx="11238688" cy="576293"/>
            <a:chOff x="728994" y="1895724"/>
            <a:chExt cx="10394618" cy="576293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728994" y="1895724"/>
              <a:ext cx="1250619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5340" y="1905000"/>
            <a:ext cx="11238688" cy="576293"/>
            <a:chOff x="646937" y="1895724"/>
            <a:chExt cx="10476675" cy="576293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40" y="2667000"/>
            <a:ext cx="11238688" cy="576293"/>
            <a:chOff x="646937" y="1895724"/>
            <a:chExt cx="10476675" cy="576293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https://testapp-fc138.firebaseio.com/books/1.json</a:t>
              </a:r>
              <a:endPara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340" y="3429000"/>
            <a:ext cx="11238688" cy="576294"/>
            <a:chOff x="646937" y="1895723"/>
            <a:chExt cx="10476675" cy="576294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 anchor="ctr" anchorCtr="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5339" y="4191000"/>
            <a:ext cx="11238688" cy="1152586"/>
            <a:chOff x="530046" y="3694093"/>
            <a:chExt cx="10822166" cy="115258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{"title":"New title", "author":"New author"}</a:t>
              </a: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38688" cy="576293"/>
            <a:chOff x="530046" y="3694093"/>
            <a:chExt cx="10822166" cy="576293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https://testapp-fc138.firebaseio.com/books/6.json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7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52586"/>
            <a:chOff x="530046" y="3694093"/>
            <a:chExt cx="10822166" cy="115258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{"title":"Edited title", year:1980, ISBN:"954X"}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67000"/>
            <a:ext cx="11238688" cy="1152586"/>
            <a:chOff x="530046" y="3694093"/>
            <a:chExt cx="10822166" cy="11525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52587"/>
            <a:chOff x="530046" y="3694092"/>
            <a:chExt cx="10822166" cy="115258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76294"/>
            <a:chOff x="530046" y="3694092"/>
            <a:chExt cx="10822166" cy="576294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5012" y="2430828"/>
            <a:ext cx="4343400" cy="820600"/>
          </a:xfrm>
        </p:spPr>
        <p:txBody>
          <a:bodyPr/>
          <a:lstStyle/>
          <a:p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85012" y="3385196"/>
            <a:ext cx="4343400" cy="1339204"/>
          </a:xfrm>
        </p:spPr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11268" name="Picture 4" descr="kinvey-arch-2016-v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664704"/>
            <a:ext cx="5573305" cy="56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/>
              <a:t> is a Mobile Back-End as a Service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Holds your app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register and 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Kinvey apps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and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(API for CRUD operations)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80" y="2842260"/>
            <a:ext cx="3580111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3" y="4420516"/>
            <a:ext cx="1914924" cy="19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Create a developer account 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https://console.kinvey.com/sign-up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0" y="1313232"/>
            <a:ext cx="6243539" cy="49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backend </a:t>
            </a:r>
            <a:r>
              <a:rPr lang="en-US" dirty="0"/>
              <a:t>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MyTestApp</a:t>
            </a:r>
            <a:r>
              <a:rPr lang="en-US" dirty="0"/>
              <a:t>)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https://console.kinvey.com/apps/new</a:t>
            </a:r>
            <a:endParaRPr lang="en-US" dirty="0"/>
          </a:p>
          <a:p>
            <a:pPr marL="457200" indent="-457200"/>
            <a:r>
              <a:rPr lang="en-US" dirty="0"/>
              <a:t>You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ID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keys</a:t>
            </a:r>
            <a:r>
              <a:rPr lang="en-US" dirty="0"/>
              <a:t> (account)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22" y="1371600"/>
            <a:ext cx="6217089" cy="373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4" y="5486400"/>
            <a:ext cx="10930408" cy="82822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13012" y="485095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45673" y="5691853"/>
            <a:ext cx="1524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527392" y="5691853"/>
            <a:ext cx="17598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4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080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1968557"/>
            <a:ext cx="7165976" cy="44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/>
              <a:t>Create a</a:t>
            </a:r>
            <a:br>
              <a:rPr lang="en-US"/>
            </a:b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collection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(</a:t>
            </a: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272916"/>
            <a:ext cx="7224600" cy="509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42430"/>
            <a:ext cx="2971800" cy="31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data columns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916903"/>
            <a:ext cx="9299578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some data rows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828800"/>
            <a:ext cx="10001250" cy="2666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724400"/>
            <a:ext cx="1000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9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327275"/>
            <a:ext cx="11372850" cy="4613744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066800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Basic authentication</a:t>
            </a:r>
            <a:b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user: guest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pass: guest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16147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16005" y="616438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66986" y="3200873"/>
            <a:ext cx="2231288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546475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https://baas.kinvey.com/appdata/{app_id}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012" y="16219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418012" y="19775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6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562600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Title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612" y="5778083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(empty)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5696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2" y="2626609"/>
            <a:ext cx="7058669" cy="3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 	</a:t>
            </a:r>
          </a:p>
          <a:p>
            <a:pPr lvl="1"/>
            <a:r>
              <a:rPr lang="en-US" dirty="0"/>
              <a:t>Text-based client-server protocol for the Internet</a:t>
            </a:r>
          </a:p>
          <a:p>
            <a:pPr lvl="1"/>
            <a:r>
              <a:rPr lang="en-US" dirty="0"/>
              <a:t>For transferring Web resources (HTML files, images, styles, etc.)</a:t>
            </a:r>
          </a:p>
          <a:p>
            <a:pPr lvl="1"/>
            <a:r>
              <a:rPr lang="en-US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2362200"/>
            <a:ext cx="5830570" cy="27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https://baas.kinvey.com/user/{app_id}/login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10000"/>
              </a:lnSpc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User / pass: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app_id</a:t>
            </a:r>
            <a:r>
              <a:rPr lang="en-US" dirty="0"/>
              <a:t> 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app_secret</a:t>
            </a:r>
          </a:p>
          <a:p>
            <a:pPr>
              <a:lnSpc>
                <a:spcPct val="110000"/>
              </a:lnSpc>
            </a:pPr>
            <a:r>
              <a:rPr lang="en-US" dirty="0"/>
              <a:t>Body: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Returns: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</a:t>
            </a:r>
            <a:r>
              <a:rPr lang="en-US" dirty="0"/>
              <a:t>, e.g.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91656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2412" y="5486400"/>
            <a:ext cx="628777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"authtoken":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"fd6d989d-0930-4c…wI="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724" y="2277672"/>
            <a:ext cx="4381458" cy="254994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8012" y="4732915"/>
            <a:ext cx="62484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{"username":"…",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{"password":"…"}</a:t>
            </a:r>
          </a:p>
        </p:txBody>
      </p:sp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https://baas.kinvey.com/user/{app_id}/_logout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Authorization: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Kinvey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authtoken&gt;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 the token given</a:t>
            </a:r>
            <a:br>
              <a:rPr lang="en-US" dirty="0"/>
            </a:br>
            <a:r>
              <a:rPr lang="en-US" dirty="0"/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Returns: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204 No Content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Authorization: 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7581"/>
            <a:ext cx="10363200" cy="1568497"/>
          </a:xfrm>
        </p:spPr>
        <p:txBody>
          <a:bodyPr/>
          <a:lstStyle/>
          <a:p>
            <a:r>
              <a:rPr lang="en-US" dirty="0"/>
              <a:t>Practice: Accessing the REST API from GitHub, Firebase, </a:t>
            </a:r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94" y="762000"/>
            <a:ext cx="2912418" cy="300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43" t="16337" r="5243" b="16337"/>
          <a:stretch/>
        </p:blipFill>
        <p:spPr>
          <a:xfrm>
            <a:off x="781596" y="2683331"/>
            <a:ext cx="3484016" cy="1088954"/>
          </a:xfrm>
          <a:prstGeom prst="roundRect">
            <a:avLst>
              <a:gd name="adj" fmla="val 2015"/>
            </a:avLst>
          </a:prstGeom>
        </p:spPr>
      </p:pic>
      <p:pic>
        <p:nvPicPr>
          <p:cNvPr id="13314" name="Picture 2" descr="Резултат с изображение за kinvey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5" t="-5267" r="-3595" b="-5267"/>
          <a:stretch/>
        </p:blipFill>
        <p:spPr bwMode="auto">
          <a:xfrm>
            <a:off x="7265427" y="2671217"/>
            <a:ext cx="4162985" cy="1113182"/>
          </a:xfrm>
          <a:prstGeom prst="roundRect">
            <a:avLst>
              <a:gd name="adj" fmla="val 2015"/>
            </a:avLst>
          </a:prstGeom>
          <a:solidFill>
            <a:schemeClr val="tx1"/>
          </a:solidFill>
        </p:spPr>
      </p:pic>
      <p:pic>
        <p:nvPicPr>
          <p:cNvPr id="13316" name="Picture 4" descr="Резултат с изображение за github a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701147"/>
            <a:ext cx="1508653" cy="1508653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812" y="653366"/>
            <a:ext cx="2105741" cy="1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9519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200" dirty="0"/>
              <a:t> is text-based request-response protocol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/>
              <a:t> uses GET, POST, PUT, PATCH, DELETE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RESTful services </a:t>
            </a:r>
            <a:r>
              <a:rPr lang="en-US" sz="3200" dirty="0"/>
              <a:t>address resources by URL</a:t>
            </a:r>
          </a:p>
          <a:p>
            <a:pPr lvl="1"/>
            <a:r>
              <a:rPr lang="en-US" sz="3000" dirty="0"/>
              <a:t>Provide CRUD operations over HTTP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 API </a:t>
            </a:r>
            <a:r>
              <a:rPr lang="en-US" sz="3200" dirty="0"/>
              <a:t>provides access to users, organizations, repos, commits, issues, wikis, gist, pull requests, …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Firebase </a:t>
            </a:r>
            <a:r>
              <a:rPr lang="en-US" sz="3200" dirty="0"/>
              <a:t>is JSON-based cloud database (</a:t>
            </a:r>
            <a:r>
              <a:rPr lang="en-US" sz="3200" noProof="1"/>
              <a:t>mBaaS</a:t>
            </a:r>
            <a:r>
              <a:rPr lang="en-US" sz="3200" dirty="0"/>
              <a:t>) with REST API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sz="3200" dirty="0"/>
              <a:t> is collection-based could database (</a:t>
            </a:r>
            <a:r>
              <a:rPr lang="en-US" sz="3200" noProof="1"/>
              <a:t>mBaaS</a:t>
            </a:r>
            <a:r>
              <a:rPr lang="en-US" sz="3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69947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26983"/>
              </p:ext>
            </p:extLst>
          </p:nvPr>
        </p:nvGraphicFramePr>
        <p:xfrm>
          <a:off x="1903412" y="2590800"/>
          <a:ext cx="8382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Delete (remove)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Retrieve the resource's</a:t>
                      </a:r>
                      <a:r>
                        <a:rPr lang="en-GB" sz="2800" baseline="0" dirty="0"/>
                        <a:t> headers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74" y="4274676"/>
            <a:ext cx="414564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5" y="3225379"/>
            <a:ext cx="402371" cy="4145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5867770"/>
            <a:ext cx="414564" cy="323116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22" y="3731316"/>
            <a:ext cx="408467" cy="408467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74" y="4793972"/>
            <a:ext cx="377985" cy="377985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08" y="5308585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8437" y="1074777"/>
            <a:ext cx="1068943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/users/testnakov/repos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32268" y="5943600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32268" y="1647089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2057400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14396" y="1261952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4412" y="5429656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9236" y="1058594"/>
            <a:ext cx="10947176" cy="54184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/repos/testnakov/test-nakov-repo/issues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1790414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53604" y="1524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604" y="4572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295400"/>
            <a:ext cx="10253664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038376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566226" y="307274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4963508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4441" y="1857984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4441" y="4572000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99225"/>
              </p:ext>
            </p:extLst>
          </p:nvPr>
        </p:nvGraphicFramePr>
        <p:xfrm>
          <a:off x="645300" y="1160832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Successfully</a:t>
                      </a:r>
                      <a:r>
                        <a:rPr lang="en-GB" sz="2800" baseline="0" dirty="0"/>
                        <a:t> retrieved resource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Request</a:t>
                      </a:r>
                      <a:r>
                        <a:rPr lang="en-GB" sz="2800" baseline="0" dirty="0"/>
                        <a:t> has nothing to return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301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</a:t>
                      </a:r>
                      <a:r>
                        <a:rPr lang="en-GB" sz="2800" baseline="0" dirty="0"/>
                        <a:t>uthentication failed / Access denied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500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Internal server</a:t>
                      </a:r>
                      <a:r>
                        <a:rPr lang="en-GB" sz="2800" baseline="0" dirty="0"/>
                        <a:t> error / Service unavailable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2134</Words>
  <Application>Microsoft Office PowerPoint</Application>
  <PresentationFormat>Custom</PresentationFormat>
  <Paragraphs>394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HTTP and REST</vt:lpstr>
      <vt:lpstr>Table of Contents</vt:lpstr>
      <vt:lpstr>Have a Question?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HTTP Developer Tools</vt:lpstr>
      <vt:lpstr>Chrome Developer Tools</vt:lpstr>
      <vt:lpstr>Fiddler</vt:lpstr>
      <vt:lpstr>HTTP Tools for Developers</vt:lpstr>
      <vt:lpstr>REST and RESTful Services</vt:lpstr>
      <vt:lpstr>REST and RESTful Services – Example</vt:lpstr>
      <vt:lpstr>GitHub REST API</vt:lpstr>
      <vt:lpstr>GitHub API</vt:lpstr>
      <vt:lpstr>GitHub API (2)</vt:lpstr>
      <vt:lpstr>Submitting Problems to the Judge</vt:lpstr>
      <vt:lpstr>Firebase</vt:lpstr>
      <vt:lpstr>Firebase</vt:lpstr>
      <vt:lpstr>Firebase – Put Some Data in the DB</vt:lpstr>
      <vt:lpstr>Firebase REST API</vt:lpstr>
      <vt:lpstr>Accessing Firebase REST API with Postman</vt:lpstr>
      <vt:lpstr>Firebase REST API – CRUD Operations</vt:lpstr>
      <vt:lpstr>Firebase REST API – CRUD Operations (2)</vt:lpstr>
      <vt:lpstr>Kinvey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Practice: Accessing the REST API from GitHub, Firebase, Kinvey</vt:lpstr>
      <vt:lpstr>Summary</vt:lpstr>
      <vt:lpstr>HTTP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101</cp:revision>
  <dcterms:created xsi:type="dcterms:W3CDTF">2014-01-02T17:00:34Z</dcterms:created>
  <dcterms:modified xsi:type="dcterms:W3CDTF">2017-07-24T14:48:51Z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